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7543800" cy="10680700"/>
  <p:notesSz cx="6858000" cy="9144000"/>
  <p:embeddedFontLst>
    <p:embeddedFont>
      <p:font typeface="S-Core Dream 5 Medium" panose="020B0503030302020204" pitchFamily="34" charset="-127"/>
      <p:regular r:id="rId4"/>
    </p:embeddedFont>
    <p:embeddedFont>
      <p:font typeface="S-Core Dream 7 ExtraBold" panose="020B0803030302020204" pitchFamily="34" charset="-127"/>
      <p:bold r:id="rId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8987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BF5"/>
    <a:srgbClr val="FFFFFF"/>
    <a:srgbClr val="1B3F93"/>
    <a:srgbClr val="AE368C"/>
    <a:srgbClr val="D7EBF6"/>
    <a:srgbClr val="DD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47" d="100"/>
          <a:sy n="47" d="100"/>
        </p:scale>
        <p:origin x="21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1664" y="6887801"/>
            <a:ext cx="6797280" cy="197066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148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3261" y="4741042"/>
            <a:ext cx="6797278" cy="1198616"/>
          </a:xfrm>
          <a:prstGeom prst="rect">
            <a:avLst/>
          </a:prstGeom>
        </p:spPr>
        <p:txBody>
          <a:bodyPr anchor="ctr"/>
          <a:lstStyle>
            <a:lvl1pPr algn="ctr" defTabSz="1898743">
              <a:lnSpc>
                <a:spcPct val="80000"/>
              </a:lnSpc>
              <a:defRPr sz="8800" b="0" spc="-17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898743">
              <a:lnSpc>
                <a:spcPct val="80000"/>
              </a:lnSpc>
              <a:defRPr sz="8800" b="0" spc="-17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898743">
              <a:lnSpc>
                <a:spcPct val="80000"/>
              </a:lnSpc>
              <a:defRPr sz="8800" b="0" spc="-17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898743">
              <a:lnSpc>
                <a:spcPct val="80000"/>
              </a:lnSpc>
              <a:defRPr sz="8800" b="0" spc="-17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898743">
              <a:lnSpc>
                <a:spcPct val="80000"/>
              </a:lnSpc>
              <a:defRPr sz="8800" b="0" spc="-17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3261" y="3551521"/>
            <a:ext cx="6797278" cy="2240366"/>
          </a:xfrm>
          <a:prstGeom prst="rect">
            <a:avLst/>
          </a:prstGeom>
        </p:spPr>
        <p:txBody>
          <a:bodyPr anchor="b"/>
          <a:lstStyle>
            <a:lvl1pPr algn="ctr" defTabSz="1898743">
              <a:lnSpc>
                <a:spcPct val="80000"/>
              </a:lnSpc>
              <a:defRPr sz="19200" spc="-192"/>
            </a:lvl1pPr>
            <a:lvl2pPr algn="ctr" defTabSz="1898743">
              <a:lnSpc>
                <a:spcPct val="80000"/>
              </a:lnSpc>
              <a:defRPr sz="19200" spc="-192"/>
            </a:lvl2pPr>
            <a:lvl3pPr algn="ctr" defTabSz="1898743">
              <a:lnSpc>
                <a:spcPct val="80000"/>
              </a:lnSpc>
              <a:defRPr sz="19200" spc="-192"/>
            </a:lvl3pPr>
            <a:lvl4pPr algn="ctr" defTabSz="1898743">
              <a:lnSpc>
                <a:spcPct val="80000"/>
              </a:lnSpc>
              <a:defRPr sz="19200" spc="-192"/>
            </a:lvl4pPr>
            <a:lvl5pPr algn="ctr" defTabSz="1898743">
              <a:lnSpc>
                <a:spcPct val="80000"/>
              </a:lnSpc>
              <a:defRPr sz="19200" spc="-192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3261" y="5774768"/>
            <a:ext cx="6797278" cy="289198"/>
          </a:xfrm>
          <a:prstGeom prst="rect">
            <a:avLst/>
          </a:prstGeom>
        </p:spPr>
        <p:txBody>
          <a:bodyPr lIns="14144" tIns="14144" rIns="14144" bIns="14144"/>
          <a:lstStyle>
            <a:lvl1pPr algn="ctr" defTabSz="263556">
              <a:defRPr sz="1640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1789" y="6521374"/>
            <a:ext cx="6249391" cy="197066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148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2620" y="4746925"/>
            <a:ext cx="6458560" cy="1186850"/>
          </a:xfrm>
          <a:prstGeom prst="rect">
            <a:avLst/>
          </a:prstGeom>
        </p:spPr>
        <p:txBody>
          <a:bodyPr/>
          <a:lstStyle>
            <a:lvl1pPr marL="497531" indent="-365912" defTabSz="1898743">
              <a:lnSpc>
                <a:spcPct val="90000"/>
              </a:lnSpc>
              <a:defRPr sz="6400" b="0" spc="-1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97531" indent="91287" defTabSz="1898743">
              <a:lnSpc>
                <a:spcPct val="90000"/>
              </a:lnSpc>
              <a:defRPr sz="6400" b="0" spc="-1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97531" indent="548487" defTabSz="1898743">
              <a:lnSpc>
                <a:spcPct val="90000"/>
              </a:lnSpc>
              <a:defRPr sz="6400" b="0" spc="-1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97531" indent="1005687" defTabSz="1898743">
              <a:lnSpc>
                <a:spcPct val="90000"/>
              </a:lnSpc>
              <a:defRPr sz="6400" b="0" spc="-1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97531" indent="1462887" defTabSz="1898743">
              <a:lnSpc>
                <a:spcPct val="90000"/>
              </a:lnSpc>
              <a:defRPr sz="6400" b="0" spc="-1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21"/>
          </p:nvPr>
        </p:nvSpPr>
        <p:spPr>
          <a:xfrm>
            <a:off x="4875966" y="3532981"/>
            <a:ext cx="2301472" cy="18406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quarter" idx="22"/>
          </p:nvPr>
        </p:nvSpPr>
        <p:spPr>
          <a:xfrm>
            <a:off x="4176593" y="4449435"/>
            <a:ext cx="3229690" cy="37589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sz="half" idx="23"/>
          </p:nvPr>
        </p:nvSpPr>
        <p:spPr>
          <a:xfrm>
            <a:off x="-43220" y="3371889"/>
            <a:ext cx="5139215" cy="38544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412552" y="1509514"/>
            <a:ext cx="8368904" cy="66951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357545" y="2817891"/>
            <a:ext cx="8274606" cy="49558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5422860"/>
            <a:ext cx="6797278" cy="1438038"/>
          </a:xfrm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73629" y="3560867"/>
            <a:ext cx="6796543" cy="197066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148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3261" y="6810472"/>
            <a:ext cx="6797278" cy="345557"/>
          </a:xfrm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sz="half" idx="21"/>
          </p:nvPr>
        </p:nvSpPr>
        <p:spPr>
          <a:xfrm>
            <a:off x="3394710" y="3155791"/>
            <a:ext cx="3757309" cy="43730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3611562"/>
            <a:ext cx="3025379" cy="1819829"/>
          </a:xfrm>
          <a:prstGeom prst="rect">
            <a:avLst/>
          </a:prstGeom>
        </p:spPr>
        <p:txBody>
          <a:bodyPr/>
          <a:lstStyle>
            <a:lvl1pPr>
              <a:defRPr sz="6400" spc="-128"/>
            </a:lvl1pPr>
          </a:lstStyle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3261" y="5403022"/>
            <a:ext cx="3025379" cy="1666116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3649043" y="7153137"/>
            <a:ext cx="241847" cy="2296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3552626"/>
            <a:ext cx="6797278" cy="443386"/>
          </a:xfrm>
          <a:prstGeom prst="rect">
            <a:avLst/>
          </a:prstGeom>
        </p:spPr>
        <p:txBody>
          <a:bodyPr anchor="t"/>
          <a:lstStyle>
            <a:lvl1pPr>
              <a:defRPr sz="6400" spc="-128"/>
            </a:lvl1pPr>
          </a:lstStyle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3261" y="3952791"/>
            <a:ext cx="6797278" cy="289198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640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3261" y="4533037"/>
            <a:ext cx="6797278" cy="2554204"/>
          </a:xfrm>
          <a:prstGeom prst="rect">
            <a:avLst/>
          </a:prstGeom>
        </p:spPr>
        <p:txBody>
          <a:bodyPr/>
          <a:lstStyle>
            <a:lvl1pPr marL="4572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1pPr>
            <a:lvl2pPr marL="10668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2pPr>
            <a:lvl3pPr marL="16764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3pPr>
            <a:lvl4pPr marL="22860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4pPr>
            <a:lvl5pPr marL="28956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3261" y="4533037"/>
            <a:ext cx="6797278" cy="2554204"/>
          </a:xfrm>
          <a:prstGeom prst="rect">
            <a:avLst/>
          </a:prstGeom>
        </p:spPr>
        <p:txBody>
          <a:bodyPr numCol="2" spcCol="339863"/>
          <a:lstStyle>
            <a:lvl1pPr marL="4572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1pPr>
            <a:lvl2pPr marL="10668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2pPr>
            <a:lvl3pPr marL="16764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3pPr>
            <a:lvl4pPr marL="22860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4pPr>
            <a:lvl5pPr marL="28956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3261" y="3952791"/>
            <a:ext cx="3025379" cy="289198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640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73261" y="4533037"/>
            <a:ext cx="3025379" cy="2554396"/>
          </a:xfrm>
          <a:prstGeom prst="rect">
            <a:avLst/>
          </a:prstGeom>
        </p:spPr>
        <p:txBody>
          <a:bodyPr/>
          <a:lstStyle>
            <a:lvl1pPr marL="4572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1pPr>
            <a:lvl2pPr marL="10668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2pPr>
            <a:lvl3pPr marL="16764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3pPr>
            <a:lvl4pPr marL="22860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4pPr>
            <a:lvl5pPr marL="2895600" indent="-457200" defTabSz="1898743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6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sz="quarter" idx="22"/>
          </p:nvPr>
        </p:nvSpPr>
        <p:spPr>
          <a:xfrm>
            <a:off x="3771900" y="3092658"/>
            <a:ext cx="3377408" cy="4503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3552626"/>
            <a:ext cx="3025379" cy="443985"/>
          </a:xfrm>
          <a:prstGeom prst="rect">
            <a:avLst/>
          </a:prstGeom>
        </p:spPr>
        <p:txBody>
          <a:bodyPr anchor="t"/>
          <a:lstStyle>
            <a:lvl1pPr>
              <a:defRPr sz="6400" spc="-128"/>
            </a:lvl1pPr>
          </a:lstStyle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373260" y="4621331"/>
            <a:ext cx="6797279" cy="1438038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3649043" y="7153137"/>
            <a:ext cx="241847" cy="2296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3552626"/>
            <a:ext cx="6797278" cy="443938"/>
          </a:xfrm>
          <a:prstGeom prst="rect">
            <a:avLst/>
          </a:prstGeom>
        </p:spPr>
        <p:txBody>
          <a:bodyPr anchor="t"/>
          <a:lstStyle>
            <a:lvl1pPr>
              <a:defRPr sz="6400" spc="-128"/>
            </a:lvl1pPr>
          </a:lstStyle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3261" y="3952791"/>
            <a:ext cx="6797278" cy="289198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640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373261" y="3552626"/>
            <a:ext cx="6797278" cy="443985"/>
          </a:xfrm>
          <a:prstGeom prst="rect">
            <a:avLst/>
          </a:prstGeom>
        </p:spPr>
        <p:txBody>
          <a:bodyPr anchor="t"/>
          <a:lstStyle>
            <a:lvl1pPr>
              <a:defRPr sz="6400" spc="-128"/>
            </a:lvl1pPr>
          </a:lstStyle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73261" y="3952791"/>
            <a:ext cx="6797278" cy="289198"/>
          </a:xfrm>
          <a:prstGeom prst="rect">
            <a:avLst/>
          </a:prstGeom>
        </p:spPr>
        <p:txBody>
          <a:bodyPr lIns="14144" tIns="14144" rIns="14144" bIns="14144"/>
          <a:lstStyle>
            <a:lvl1pPr defTabSz="263556">
              <a:defRPr sz="1640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3261" y="4533037"/>
            <a:ext cx="6797278" cy="2554204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 spc="-39"/>
            </a:lvl1pPr>
            <a:lvl2pPr>
              <a:spcBef>
                <a:spcPts val="1400"/>
              </a:spcBef>
              <a:defRPr b="0" spc="-39"/>
            </a:lvl2pPr>
            <a:lvl3pPr>
              <a:spcBef>
                <a:spcPts val="1400"/>
              </a:spcBef>
              <a:defRPr b="0" spc="-39"/>
            </a:lvl3pPr>
            <a:lvl4pPr>
              <a:spcBef>
                <a:spcPts val="1400"/>
              </a:spcBef>
              <a:defRPr b="0" spc="-39"/>
            </a:lvl4pPr>
            <a:lvl5pPr>
              <a:spcBef>
                <a:spcPts val="1400"/>
              </a:spcBef>
              <a:defRPr b="0" spc="-39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373260" y="4015294"/>
            <a:ext cx="6797279" cy="14380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16" tIns="15716" rIns="15716" bIns="15716" anchor="b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371665" y="5453330"/>
            <a:ext cx="6797279" cy="5893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716" tIns="15716" rIns="15716" bIns="15716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3649043" y="7151827"/>
            <a:ext cx="241847" cy="229656"/>
          </a:xfrm>
          <a:prstGeom prst="rect">
            <a:avLst/>
          </a:prstGeom>
          <a:ln w="3175">
            <a:miter lim="400000"/>
          </a:ln>
        </p:spPr>
        <p:txBody>
          <a:bodyPr wrap="none" lIns="15716" tIns="15716" rIns="15716" bIns="15716" anchor="b">
            <a:spAutoFit/>
          </a:bodyPr>
          <a:lstStyle>
            <a:lvl1pPr defTabSz="454918"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898743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-17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6428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549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2"/>
          <a:srcRect l="11477" t="13896" r="64493" b="30051"/>
          <a:stretch>
            <a:fillRect/>
          </a:stretch>
        </p:blipFill>
        <p:spPr>
          <a:xfrm>
            <a:off x="0" y="6350"/>
            <a:ext cx="7543800" cy="10668248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직사각형"/>
          <p:cNvSpPr/>
          <p:nvPr/>
        </p:nvSpPr>
        <p:spPr>
          <a:xfrm>
            <a:off x="0" y="1398872"/>
            <a:ext cx="7543801" cy="9285545"/>
          </a:xfrm>
          <a:prstGeom prst="rect">
            <a:avLst/>
          </a:prstGeom>
          <a:solidFill>
            <a:srgbClr val="FFFFFF"/>
          </a:solidFill>
          <a:ln w="3175">
            <a:noFill/>
            <a:miter lim="400000"/>
          </a:ln>
        </p:spPr>
        <p:txBody>
          <a:bodyPr lIns="15716" tIns="15716" rIns="15716" bIns="15716" anchor="ctr"/>
          <a:lstStyle/>
          <a:p>
            <a:pPr algn="just"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dirty="0"/>
          </a:p>
        </p:txBody>
      </p:sp>
      <p:sp>
        <p:nvSpPr>
          <p:cNvPr id="98" name="모서리가 둥근 직사각형">
            <a:extLst>
              <a:ext uri="{FF2B5EF4-FFF2-40B4-BE49-F238E27FC236}">
                <a16:creationId xmlns:a16="http://schemas.microsoft.com/office/drawing/2014/main" id="{683A9BCC-7121-4380-A88C-243B490918C9}"/>
              </a:ext>
            </a:extLst>
          </p:cNvPr>
          <p:cNvSpPr/>
          <p:nvPr/>
        </p:nvSpPr>
        <p:spPr>
          <a:xfrm>
            <a:off x="3564883" y="1939484"/>
            <a:ext cx="5544744" cy="1646646"/>
          </a:xfrm>
          <a:prstGeom prst="roundRect">
            <a:avLst>
              <a:gd name="adj" fmla="val 11075"/>
            </a:avLst>
          </a:prstGeom>
          <a:solidFill>
            <a:srgbClr val="DDEEF7"/>
          </a:solidFill>
          <a:ln w="3175">
            <a:noFill/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7" y="234949"/>
            <a:ext cx="2806068" cy="962757"/>
          </a:xfrm>
          <a:prstGeom prst="rect">
            <a:avLst/>
          </a:prstGeom>
          <a:ln w="3175">
            <a:miter lim="400000"/>
          </a:ln>
        </p:spPr>
      </p:pic>
      <p:sp>
        <p:nvSpPr>
          <p:cNvPr id="154" name="모서리가 둥근 직사각형"/>
          <p:cNvSpPr/>
          <p:nvPr/>
        </p:nvSpPr>
        <p:spPr>
          <a:xfrm>
            <a:off x="3264709" y="741727"/>
            <a:ext cx="1850796" cy="466046"/>
          </a:xfrm>
          <a:prstGeom prst="roundRect">
            <a:avLst>
              <a:gd name="adj" fmla="val 23659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55" name="가스공급량 수요예측 모델 개발"/>
          <p:cNvSpPr txBox="1"/>
          <p:nvPr/>
        </p:nvSpPr>
        <p:spPr>
          <a:xfrm>
            <a:off x="3275402" y="234950"/>
            <a:ext cx="3916894" cy="443889"/>
          </a:xfrm>
          <a:prstGeom prst="rect">
            <a:avLst/>
          </a:prstGeom>
          <a:solidFill>
            <a:srgbClr val="AE368C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866" tIns="33866" rIns="33866" bIns="33866" anchor="ctr"/>
          <a:lstStyle>
            <a:lvl1pPr defTabSz="275692">
              <a:lnSpc>
                <a:spcPct val="130000"/>
              </a:lnSpc>
              <a:defRPr sz="1600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  <a:sym typeface="S-Core Dream 7 ExtraBold"/>
              </a:defRPr>
            </a:lvl1pPr>
          </a:lstStyle>
          <a:p>
            <a:r>
              <a:rPr dirty="0" err="1"/>
              <a:t>가스공급량</a:t>
            </a:r>
            <a:r>
              <a:rPr dirty="0"/>
              <a:t> </a:t>
            </a:r>
            <a:r>
              <a:rPr dirty="0" err="1"/>
              <a:t>수요예측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개발</a:t>
            </a:r>
            <a:endParaRPr dirty="0"/>
          </a:p>
        </p:txBody>
      </p:sp>
      <p:sp>
        <p:nvSpPr>
          <p:cNvPr id="156" name="1-1. 배경 및 개요"/>
          <p:cNvSpPr txBox="1"/>
          <p:nvPr/>
        </p:nvSpPr>
        <p:spPr>
          <a:xfrm>
            <a:off x="749158" y="1998015"/>
            <a:ext cx="1218223" cy="2153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716" tIns="15716" rIns="15716" bIns="15716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S-Core Dream 7 ExtraBold"/>
                <a:ea typeface="S-Core Dream 7 ExtraBold"/>
                <a:cs typeface="S-Core Dream 7 ExtraBold"/>
                <a:sym typeface="S-Core Dream 7 ExtraBold"/>
              </a:defRPr>
            </a:lvl1pPr>
          </a:lstStyle>
          <a:p>
            <a:r>
              <a:rPr dirty="0"/>
              <a:t>1-1. </a:t>
            </a:r>
            <a:r>
              <a:rPr dirty="0" err="1"/>
              <a:t>배경</a:t>
            </a:r>
            <a:r>
              <a:rPr dirty="0"/>
              <a:t> 및 </a:t>
            </a:r>
            <a:r>
              <a:rPr dirty="0" err="1"/>
              <a:t>개요</a:t>
            </a:r>
            <a:endParaRPr dirty="0"/>
          </a:p>
        </p:txBody>
      </p:sp>
      <p:sp>
        <p:nvSpPr>
          <p:cNvPr id="157" name="모서리가 둥근 직사각형"/>
          <p:cNvSpPr/>
          <p:nvPr/>
        </p:nvSpPr>
        <p:spPr>
          <a:xfrm>
            <a:off x="5233848" y="741727"/>
            <a:ext cx="1958448" cy="466046"/>
          </a:xfrm>
          <a:prstGeom prst="roundRect">
            <a:avLst>
              <a:gd name="adj" fmla="val 23659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" name="팀명:내용 입력"/>
          <p:cNvSpPr txBox="1"/>
          <p:nvPr/>
        </p:nvSpPr>
        <p:spPr>
          <a:xfrm>
            <a:off x="3546502" y="836251"/>
            <a:ext cx="1287212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2441241">
              <a:defRPr>
                <a:solidFill>
                  <a:srgbClr val="1B3F93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lvl1pPr>
          </a:lstStyle>
          <a:p>
            <a:r>
              <a:rPr dirty="0" err="1"/>
              <a:t>팀명:</a:t>
            </a:r>
            <a:r>
              <a:rPr lang="en-US" dirty="0" err="1"/>
              <a:t>SSUDA</a:t>
            </a:r>
            <a:endParaRPr dirty="0"/>
          </a:p>
        </p:txBody>
      </p:sp>
      <p:sp>
        <p:nvSpPr>
          <p:cNvPr id="159" name="팀원:내용 입력"/>
          <p:cNvSpPr txBox="1"/>
          <p:nvPr/>
        </p:nvSpPr>
        <p:spPr>
          <a:xfrm>
            <a:off x="5302571" y="805474"/>
            <a:ext cx="1821011" cy="338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2441241">
              <a:defRPr>
                <a:solidFill>
                  <a:srgbClr val="1B3F93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lvl1pPr>
          </a:lstStyle>
          <a:p>
            <a:r>
              <a:rPr sz="1100" dirty="0" err="1"/>
              <a:t>팀원</a:t>
            </a:r>
            <a:r>
              <a:rPr sz="1100" dirty="0"/>
              <a:t>:</a:t>
            </a:r>
            <a:r>
              <a:rPr lang="en-US" sz="1100" dirty="0"/>
              <a:t> </a:t>
            </a:r>
            <a:r>
              <a:rPr lang="ko-KR" altLang="en-US" sz="1100" dirty="0" err="1"/>
              <a:t>김성연</a:t>
            </a:r>
            <a:r>
              <a:rPr lang="en-US" altLang="ko-KR" sz="1100" dirty="0"/>
              <a:t>, </a:t>
            </a:r>
            <a:r>
              <a:rPr lang="ko-KR" altLang="en-US" sz="1100" dirty="0"/>
              <a:t>박우빈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손형락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이동현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조경덕</a:t>
            </a:r>
            <a:endParaRPr sz="11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439E0D6-8F67-48DF-A898-B261D983DD7C}"/>
              </a:ext>
            </a:extLst>
          </p:cNvPr>
          <p:cNvGrpSpPr/>
          <p:nvPr/>
        </p:nvGrpSpPr>
        <p:grpSpPr>
          <a:xfrm>
            <a:off x="4772506" y="3707123"/>
            <a:ext cx="1527952" cy="1380839"/>
            <a:chOff x="5190425" y="926136"/>
            <a:chExt cx="2416499" cy="1617805"/>
          </a:xfrm>
          <a:effectLst/>
        </p:grpSpPr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8767C542-F995-4DBC-89BC-B1B782C1458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425" y="1244789"/>
              <a:ext cx="2416499" cy="1299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ECBDE4-7D9A-4587-94E0-AAF844F24F0E}"/>
                </a:ext>
              </a:extLst>
            </p:cNvPr>
            <p:cNvSpPr txBox="1"/>
            <p:nvPr/>
          </p:nvSpPr>
          <p:spPr>
            <a:xfrm>
              <a:off x="5491194" y="926136"/>
              <a:ext cx="1987590" cy="19306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0637" tIns="20637" rIns="20637" bIns="20637" numCol="1" spcCol="38100" rtlCol="0" anchor="ctr">
              <a:spAutoFit/>
            </a:bodyPr>
            <a:lstStyle/>
            <a:p>
              <a:pPr marL="0" marR="0" indent="0" algn="ctr" defTabSz="121916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&lt;</a:t>
              </a:r>
              <a:r>
                <a:rPr lang="ko-KR" altLang="en-US" sz="800" b="1" dirty="0">
                  <a:solidFill>
                    <a:schemeClr val="tx2">
                      <a:lumMod val="50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구분 별 공급량 </a:t>
              </a:r>
              <a:r>
                <a:rPr lang="en-US" altLang="ko-KR" sz="800" b="1" dirty="0">
                  <a:solidFill>
                    <a:schemeClr val="tx2">
                      <a:lumMod val="50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Boxplot</a:t>
              </a: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&gt;</a:t>
              </a:r>
              <a:endParaRPr kumimoji="0" lang="ko-KR" altLang="en-US" sz="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4AA1105-4E4E-4CA4-9BA5-63FFC4DA3DC5}"/>
              </a:ext>
            </a:extLst>
          </p:cNvPr>
          <p:cNvGrpSpPr/>
          <p:nvPr/>
        </p:nvGrpSpPr>
        <p:grpSpPr>
          <a:xfrm>
            <a:off x="3294119" y="5233917"/>
            <a:ext cx="2753806" cy="1309075"/>
            <a:chOff x="2161243" y="5248692"/>
            <a:chExt cx="2755451" cy="1272619"/>
          </a:xfrm>
          <a:effectLst/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7F88D1D2-555D-4E96-A0A5-5B8B8AEFD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319" y="5453216"/>
              <a:ext cx="1499970" cy="10680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77ED55-96C0-4025-8436-51F209FC996C}"/>
                </a:ext>
              </a:extLst>
            </p:cNvPr>
            <p:cNvSpPr txBox="1"/>
            <p:nvPr/>
          </p:nvSpPr>
          <p:spPr>
            <a:xfrm>
              <a:off x="2161243" y="5248692"/>
              <a:ext cx="2755451" cy="16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637" tIns="20637" rIns="20637" bIns="20637" numCol="1" spcCol="38100" rtlCol="0" anchor="ctr">
              <a:spAutoFit/>
            </a:bodyPr>
            <a:lstStyle/>
            <a:p>
              <a:pPr marL="0" marR="0" indent="0" algn="ctr" defTabSz="121916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&lt;</a:t>
              </a:r>
              <a:r>
                <a:rPr lang="ko-KR" altLang="en-US" sz="800" b="1" dirty="0">
                  <a:solidFill>
                    <a:schemeClr val="tx2">
                      <a:lumMod val="50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시간에 따른 공급량 차이</a:t>
              </a: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&gt;</a:t>
              </a:r>
              <a:endParaRPr kumimoji="0" lang="ko-KR" altLang="en-US" sz="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32378F-D772-471B-9F97-A5F062E29A9D}"/>
              </a:ext>
            </a:extLst>
          </p:cNvPr>
          <p:cNvGrpSpPr/>
          <p:nvPr/>
        </p:nvGrpSpPr>
        <p:grpSpPr>
          <a:xfrm>
            <a:off x="5694435" y="5195154"/>
            <a:ext cx="1567445" cy="1419039"/>
            <a:chOff x="4344918" y="5154865"/>
            <a:chExt cx="1428724" cy="1258139"/>
          </a:xfrm>
          <a:effectLst/>
        </p:grpSpPr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49B19B99-1B58-420E-9005-91CB6F25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918" y="5396005"/>
              <a:ext cx="1428724" cy="101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801789-909C-4E8C-81CA-471C5F6CC413}"/>
                </a:ext>
              </a:extLst>
            </p:cNvPr>
            <p:cNvSpPr txBox="1"/>
            <p:nvPr/>
          </p:nvSpPr>
          <p:spPr>
            <a:xfrm>
              <a:off x="4549353" y="5154865"/>
              <a:ext cx="1119229" cy="1461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0637" tIns="20637" rIns="20637" bIns="20637" numCol="1" spcCol="38100" rtlCol="0" anchor="ctr">
              <a:spAutoFit/>
            </a:bodyPr>
            <a:lstStyle/>
            <a:p>
              <a:pPr marL="0" marR="0" indent="0" algn="ctr" defTabSz="121916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&lt;4</a:t>
              </a:r>
              <a:r>
                <a:rPr lang="ko-KR" altLang="en-US" sz="800" b="1" dirty="0">
                  <a:solidFill>
                    <a:schemeClr val="tx2">
                      <a:lumMod val="50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년간 일별 공급량 추이</a:t>
              </a:r>
              <a:r>
                <a:rPr kumimoji="0" lang="en-US" altLang="ko-KR" sz="800" b="1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S-Core Dream 5 Medium" panose="020B0503030302020204" pitchFamily="34" charset="-127"/>
                  <a:ea typeface="S-Core Dream 5 Medium" panose="020B0503030302020204" pitchFamily="34" charset="-127"/>
                  <a:sym typeface="Helvetica Neue"/>
                </a:rPr>
                <a:t>&gt;</a:t>
              </a:r>
              <a:endParaRPr kumimoji="0" lang="ko-KR" altLang="en-US" sz="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endParaRPr>
            </a:p>
          </p:txBody>
        </p: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EF53ECFB-849E-47D0-ADF2-EEC31936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85" y="9085758"/>
            <a:ext cx="2121128" cy="15816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DC0E2-5B18-447F-873B-D05A54780F4F}"/>
              </a:ext>
            </a:extLst>
          </p:cNvPr>
          <p:cNvSpPr txBox="1"/>
          <p:nvPr/>
        </p:nvSpPr>
        <p:spPr>
          <a:xfrm>
            <a:off x="3796890" y="1888068"/>
            <a:ext cx="3549941" cy="1646571"/>
          </a:xfrm>
          <a:prstGeom prst="roundRect">
            <a:avLst>
              <a:gd name="adj" fmla="val 9116"/>
            </a:avLst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716" tIns="15716" rIns="15716" bIns="15716" numCol="1" spcCol="38100" rtlCol="0" anchor="ctr">
            <a:spAutoFit/>
          </a:bodyPr>
          <a:lstStyle/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      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가스 사용량과 가스 비용 증가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</a:p>
          <a:p>
            <a:pPr marL="0" marR="0" indent="0" algn="just" defTabSz="1898743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sym typeface="Helvetica Neue"/>
            </a:endParaRP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국내 가스 사용량의 점진적인 증가와 국제 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LNG </a:t>
            </a: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가격의 상승으로 가스 공급 예측의 중요성이 대두되고 있다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.</a:t>
            </a: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 </a:t>
            </a:r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또한 국내 가스 사용은 수입으로 많이 사용하고 있으며 국내에서 지구온난화와 급격한 기온 변화로 인하여 가스 공급량을 예측하는 것이 중요해지고 있다</a:t>
            </a:r>
            <a:r>
              <a:rPr lang="en-US" altLang="ko-KR" sz="1000" b="1" dirty="0">
                <a:solidFill>
                  <a:schemeClr val="bg2">
                    <a:lumMod val="1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00B29-CC3A-4F79-9AB8-FC79A1A8E4C9}"/>
              </a:ext>
            </a:extLst>
          </p:cNvPr>
          <p:cNvSpPr txBox="1"/>
          <p:nvPr/>
        </p:nvSpPr>
        <p:spPr>
          <a:xfrm>
            <a:off x="-14471" y="1393639"/>
            <a:ext cx="7558270" cy="415250"/>
          </a:xfrm>
          <a:prstGeom prst="rect">
            <a:avLst/>
          </a:prstGeom>
          <a:solidFill>
            <a:srgbClr val="1B3F93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716" tIns="15716" rIns="15716" bIns="15716" numCol="1" spcCol="38100" rtlCol="0" anchor="ctr">
            <a:noAutofit/>
          </a:bodyPr>
          <a:lstStyle/>
          <a:p>
            <a:pPr marL="0" marR="0" indent="0" algn="ctr" defTabSz="18987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egoe UI Semibold" panose="020B0702040204020203" pitchFamily="34" charset="0"/>
                <a:sym typeface="Helvetica Neue"/>
              </a:rPr>
              <a:t>가스 공급량 예측을 위한 새로운 접근 방법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651B8FB-9758-4EA4-BF11-098F67FAF54B}"/>
              </a:ext>
            </a:extLst>
          </p:cNvPr>
          <p:cNvGrpSpPr/>
          <p:nvPr/>
        </p:nvGrpSpPr>
        <p:grpSpPr>
          <a:xfrm>
            <a:off x="116163" y="1945687"/>
            <a:ext cx="3091942" cy="2044021"/>
            <a:chOff x="146692" y="1482735"/>
            <a:chExt cx="9629634" cy="48270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0166C25-CF13-4FAD-866B-01996992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881489">
              <a:off x="272258" y="1884931"/>
              <a:ext cx="3725212" cy="1373436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B0F4668-41AF-4C20-9A0F-DC877F058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891735">
              <a:off x="2032031" y="2865292"/>
              <a:ext cx="3967193" cy="3444506"/>
            </a:xfrm>
            <a:prstGeom prst="rect">
              <a:avLst/>
            </a:prstGeom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A851931-431F-47CD-A3D3-D8811BDA7ADF}"/>
                </a:ext>
              </a:extLst>
            </p:cNvPr>
            <p:cNvGrpSpPr/>
            <p:nvPr/>
          </p:nvGrpSpPr>
          <p:grpSpPr>
            <a:xfrm>
              <a:off x="5806582" y="1482735"/>
              <a:ext cx="3969744" cy="1654060"/>
              <a:chOff x="5806581" y="1132627"/>
              <a:chExt cx="3969744" cy="165406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FFB48640-32FF-43BC-B0F6-11D5A293B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6581" y="1132627"/>
                <a:ext cx="3969744" cy="1654060"/>
              </a:xfrm>
              <a:prstGeom prst="rect">
                <a:avLst/>
              </a:prstGeom>
            </p:spPr>
          </p:pic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6734F3E-C1CF-410B-ABAF-B0D951666DFF}"/>
                  </a:ext>
                </a:extLst>
              </p:cNvPr>
              <p:cNvSpPr/>
              <p:nvPr/>
            </p:nvSpPr>
            <p:spPr>
              <a:xfrm>
                <a:off x="6913417" y="1220382"/>
                <a:ext cx="2822275" cy="352273"/>
              </a:xfrm>
              <a:prstGeom prst="roundRect">
                <a:avLst/>
              </a:prstGeom>
              <a:noFill/>
              <a:ln w="28575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0637" tIns="20637" rIns="20637" bIns="20637" numCol="1" spcCol="38100" rtlCol="0" anchor="ctr">
                <a:spAutoFit/>
              </a:bodyPr>
              <a:lstStyle/>
              <a:p>
                <a:pPr marL="0" marR="0" indent="0" algn="ctr" defTabSz="4127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FA33D43-CBD6-4EC2-8926-95B5E6519503}"/>
                </a:ext>
              </a:extLst>
            </p:cNvPr>
            <p:cNvGrpSpPr/>
            <p:nvPr/>
          </p:nvGrpSpPr>
          <p:grpSpPr>
            <a:xfrm>
              <a:off x="5480156" y="4095594"/>
              <a:ext cx="4255537" cy="1754476"/>
              <a:chOff x="5480156" y="3488318"/>
              <a:chExt cx="4255537" cy="1754476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9CF5A71B-909D-458D-84BA-1E164D4A9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0156" y="3488318"/>
                <a:ext cx="4255537" cy="1754476"/>
              </a:xfrm>
              <a:prstGeom prst="rect">
                <a:avLst/>
              </a:prstGeom>
            </p:spPr>
          </p:pic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84C6C34A-28B5-4876-9698-02949C9D5C5D}"/>
                  </a:ext>
                </a:extLst>
              </p:cNvPr>
              <p:cNvSpPr/>
              <p:nvPr/>
            </p:nvSpPr>
            <p:spPr>
              <a:xfrm>
                <a:off x="5545847" y="3576450"/>
                <a:ext cx="3119804" cy="352273"/>
              </a:xfrm>
              <a:prstGeom prst="roundRect">
                <a:avLst/>
              </a:prstGeom>
              <a:noFill/>
              <a:ln w="28575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0637" tIns="20637" rIns="20637" bIns="20637" numCol="1" spcCol="38100" rtlCol="0" anchor="ctr">
                <a:spAutoFit/>
              </a:bodyPr>
              <a:lstStyle/>
              <a:p>
                <a:pPr marL="0" marR="0" indent="0" algn="ctr" defTabSz="4127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A8BE663F-C05B-4EF3-9ABD-82DF92ED3582}"/>
                </a:ext>
              </a:extLst>
            </p:cNvPr>
            <p:cNvSpPr/>
            <p:nvPr/>
          </p:nvSpPr>
          <p:spPr>
            <a:xfrm rot="20880000">
              <a:off x="146692" y="1881903"/>
              <a:ext cx="3601720" cy="542251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637" tIns="20637" rIns="20637" bIns="20637" numCol="1" spcCol="38100" rtlCol="0" anchor="ctr">
              <a:spAutoFit/>
            </a:bodyPr>
            <a:lstStyle/>
            <a:p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89E1760E-EEBD-436E-AF69-51C1A8EEE73D}"/>
                </a:ext>
              </a:extLst>
            </p:cNvPr>
            <p:cNvSpPr/>
            <p:nvPr/>
          </p:nvSpPr>
          <p:spPr>
            <a:xfrm rot="900000">
              <a:off x="2450431" y="2801482"/>
              <a:ext cx="3150844" cy="294882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637" tIns="20637" rIns="20637" bIns="20637" numCol="1" spcCol="38100" rtlCol="0" anchor="ctr">
              <a:spAutoFit/>
            </a:bodyPr>
            <a:lstStyle/>
            <a:p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5243E5F-35E1-43C7-9E8E-D54DBD8DBDFB}"/>
              </a:ext>
            </a:extLst>
          </p:cNvPr>
          <p:cNvCxnSpPr>
            <a:cxnSpLocks/>
          </p:cNvCxnSpPr>
          <p:nvPr/>
        </p:nvCxnSpPr>
        <p:spPr>
          <a:xfrm>
            <a:off x="-14469" y="1796433"/>
            <a:ext cx="755827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2713F8A-C7D1-4C9A-A732-DBC733140452}"/>
              </a:ext>
            </a:extLst>
          </p:cNvPr>
          <p:cNvCxnSpPr>
            <a:cxnSpLocks/>
          </p:cNvCxnSpPr>
          <p:nvPr/>
        </p:nvCxnSpPr>
        <p:spPr>
          <a:xfrm>
            <a:off x="-14469" y="1388805"/>
            <a:ext cx="7558269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38980CAD-F77A-41E8-8996-C94067836A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971" y="6599560"/>
            <a:ext cx="1915288" cy="2371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모서리가 둥근 직사각형">
            <a:extLst>
              <a:ext uri="{FF2B5EF4-FFF2-40B4-BE49-F238E27FC236}">
                <a16:creationId xmlns:a16="http://schemas.microsoft.com/office/drawing/2014/main" id="{4AA409F1-C538-45A0-9BEC-33D595CEE14F}"/>
              </a:ext>
            </a:extLst>
          </p:cNvPr>
          <p:cNvSpPr/>
          <p:nvPr/>
        </p:nvSpPr>
        <p:spPr>
          <a:xfrm>
            <a:off x="-1046510" y="4172791"/>
            <a:ext cx="4754880" cy="2190825"/>
          </a:xfrm>
          <a:prstGeom prst="roundRect">
            <a:avLst>
              <a:gd name="adj" fmla="val 11075"/>
            </a:avLst>
          </a:prstGeom>
          <a:solidFill>
            <a:srgbClr val="DDEEF7"/>
          </a:solidFill>
          <a:ln w="3175"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991CF-8053-44B1-991A-8BA1880A5E3C}"/>
              </a:ext>
            </a:extLst>
          </p:cNvPr>
          <p:cNvSpPr txBox="1"/>
          <p:nvPr/>
        </p:nvSpPr>
        <p:spPr>
          <a:xfrm>
            <a:off x="64758" y="4216867"/>
            <a:ext cx="3451954" cy="1999016"/>
          </a:xfrm>
          <a:prstGeom prst="roundRect">
            <a:avLst>
              <a:gd name="adj" fmla="val 6767"/>
            </a:avLst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716" tIns="15716" rIns="15716" bIns="15716" numCol="1" spcCol="38100" rtlCol="0" anchor="ctr">
            <a:spAutoFit/>
          </a:bodyPr>
          <a:lstStyle/>
          <a:p>
            <a:pPr marL="0" marR="0" indent="0" algn="l" defTabSz="1898743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                      </a:t>
            </a:r>
            <a:r>
              <a:rPr kumimoji="0" lang="en-US" altLang="ko-KR" sz="12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가스 공급량의 추세</a:t>
            </a:r>
            <a:r>
              <a:rPr kumimoji="0" lang="en-US" altLang="ko-KR" sz="12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&gt;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indent="0" algn="just" defTabSz="1898743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600" b="1" i="0" u="none" strike="noStrike" cap="none" spc="0" normalizeH="0" baseline="0" dirty="0">
              <a:solidFill>
                <a:schemeClr val="tx2">
                  <a:lumMod val="50000"/>
                </a:schemeClr>
              </a:solidFill>
              <a:effectLst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sym typeface="Helvetica Neue"/>
            </a:endParaRP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공급량을 예측하기 위해서 주어진 데이터를 통해 어떠한 추세를 가지고 있는지 알아보고자 하였다</a:t>
            </a:r>
            <a:r>
              <a:rPr kumimoji="0" lang="en-US" altLang="ko-KR" sz="10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.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~ 11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시와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19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~ 22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시에 주로 가스 공급량이 많은 것을 알 </a:t>
            </a:r>
            <a:r>
              <a:rPr lang="ko-KR" altLang="en-US" sz="1000" b="1" dirty="0" err="1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수있다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각각 점심식사 시간대와 저녁 퇴근 시간과 관련이 있는 것으로 보인다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solidFill>
                  <a:schemeClr val="tx2">
                    <a:lumMod val="50000"/>
                  </a:schemeClr>
                </a:solidFill>
                <a:effectLst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sym typeface="Helvetica Neue"/>
              </a:rPr>
              <a:t>일별로 공급량의 추세를 확인해 보면 계절성을 갖는 형태를 보이며 주로 겨울철에 공급량이 많은 것으로 보인다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04" name="모서리가 둥근 직사각형">
            <a:extLst>
              <a:ext uri="{FF2B5EF4-FFF2-40B4-BE49-F238E27FC236}">
                <a16:creationId xmlns:a16="http://schemas.microsoft.com/office/drawing/2014/main" id="{79071173-CF76-4735-A911-6D3A5E8B7039}"/>
              </a:ext>
            </a:extLst>
          </p:cNvPr>
          <p:cNvSpPr/>
          <p:nvPr/>
        </p:nvSpPr>
        <p:spPr>
          <a:xfrm>
            <a:off x="2615955" y="6696986"/>
            <a:ext cx="6156960" cy="2357787"/>
          </a:xfrm>
          <a:prstGeom prst="roundRect">
            <a:avLst>
              <a:gd name="adj" fmla="val 11075"/>
            </a:avLst>
          </a:prstGeom>
          <a:solidFill>
            <a:srgbClr val="DDEEF7"/>
          </a:solidFill>
          <a:ln w="3175"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9E5316-C853-4301-B308-4B3496C8670A}"/>
              </a:ext>
            </a:extLst>
          </p:cNvPr>
          <p:cNvSpPr txBox="1"/>
          <p:nvPr/>
        </p:nvSpPr>
        <p:spPr>
          <a:xfrm>
            <a:off x="2957310" y="6648471"/>
            <a:ext cx="4338519" cy="2381637"/>
          </a:xfrm>
          <a:prstGeom prst="roundRect">
            <a:avLst>
              <a:gd name="adj" fmla="val 6878"/>
            </a:avLst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716" tIns="0" rIns="15716" bIns="0" numCol="1" spcCol="38100" rtlCol="0" anchor="ctr">
            <a:spAutoFit/>
          </a:bodyPr>
          <a:lstStyle/>
          <a:p>
            <a:pPr marL="0" marR="0" indent="0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가스 공급량의 예측에 사용한 기법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</a:p>
          <a:p>
            <a:pPr marL="0" marR="0" indent="0" defTabSz="1898743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700" b="1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가스 공급량을 예측할 때 일별 시간 공급량을 총 공급되는 양으로 나누어 해당 날짜의 시간당 공급되는 비율을 구해 추세만을 반영하지 않고 당일 총 공급되는 양을 반영한 예측 모델을 설계했다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또한 이를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2019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 값에도 적용하여 당일 가스공급량 시간당 비율과 당일 총 공급되는 양을 예측하여 곱한 값을 예측 값으로 사용하였다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위의 값이 의미하는 바는 단순히 시간의 흐름에 따른 공급량 예측이 아닌 당일 총 공급량을 반영하여 계절성에 따른 공급량 변화의 의미를 담고 있다고 할 수 있다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105" name="모서리가 둥근 직사각형">
            <a:extLst>
              <a:ext uri="{FF2B5EF4-FFF2-40B4-BE49-F238E27FC236}">
                <a16:creationId xmlns:a16="http://schemas.microsoft.com/office/drawing/2014/main" id="{042A4385-7E32-41D4-9E5F-D4E10BFCA309}"/>
              </a:ext>
            </a:extLst>
          </p:cNvPr>
          <p:cNvSpPr/>
          <p:nvPr/>
        </p:nvSpPr>
        <p:spPr>
          <a:xfrm>
            <a:off x="-588785" y="9206295"/>
            <a:ext cx="5262231" cy="1393125"/>
          </a:xfrm>
          <a:prstGeom prst="roundRect">
            <a:avLst>
              <a:gd name="adj" fmla="val 11075"/>
            </a:avLst>
          </a:prstGeom>
          <a:solidFill>
            <a:srgbClr val="DDEEF7"/>
          </a:solidFill>
          <a:ln w="3175">
            <a:miter lim="400000"/>
          </a:ln>
        </p:spPr>
        <p:txBody>
          <a:bodyPr lIns="15716" tIns="15716" rIns="15716" bIns="15716" anchor="ctr"/>
          <a:lstStyle/>
          <a:p>
            <a:pPr defTabSz="642819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389020-A416-441F-BCD7-6C75F3C6321D}"/>
              </a:ext>
            </a:extLst>
          </p:cNvPr>
          <p:cNvSpPr txBox="1"/>
          <p:nvPr/>
        </p:nvSpPr>
        <p:spPr>
          <a:xfrm>
            <a:off x="97469" y="9152499"/>
            <a:ext cx="4409800" cy="1446921"/>
          </a:xfrm>
          <a:prstGeom prst="roundRect">
            <a:avLst>
              <a:gd name="adj" fmla="val 11440"/>
            </a:avLst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5716" tIns="15716" rIns="15716" bIns="15716" numCol="1" spcCol="38100" rtlCol="0" anchor="ctr">
            <a:spAutoFit/>
          </a:bodyPr>
          <a:lstStyle/>
          <a:p>
            <a:pPr marL="0" marR="0" indent="0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&lt;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사용된 기법으로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2018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 데이터를 활용한 검증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</a:p>
          <a:p>
            <a:pPr marL="0" marR="0" indent="0" defTabSz="1898743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500" b="1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indent="0" algn="just" defTabSz="1898743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해당 그림은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2018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년도를 검증 데이터로 사용하여 훈련된 적용했을 때 얻은 예측 값과 실제 값의 비교한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Plot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평균적인 값에서 벗어난 값들은 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파란색은 실제 값 주황색이 예측 값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따라가지 못하는 경향을 보이지만 평균적인 분기의 추세는 어느정도 따라가는 것으로 보인다</a:t>
            </a:r>
            <a:r>
              <a:rPr lang="en-US" altLang="ko-KR" sz="1000" b="1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16" tIns="15716" rIns="15716" bIns="15716" numCol="1" spcCol="38100" rtlCol="0" anchor="ctr">
        <a:spAutoFit/>
      </a:bodyPr>
      <a:lstStyle>
        <a:defPPr marL="0" marR="0" indent="0" algn="ctr" defTabSz="6428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16" tIns="15716" rIns="15716" bIns="15716" numCol="1" spcCol="38100" rtlCol="0" anchor="ctr">
        <a:spAutoFit/>
      </a:bodyPr>
      <a:lstStyle>
        <a:defPPr marL="0" marR="0" indent="0" algn="ctr" defTabSz="18987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16" tIns="15716" rIns="15716" bIns="15716" numCol="1" spcCol="38100" rtlCol="0" anchor="ctr">
        <a:spAutoFit/>
      </a:bodyPr>
      <a:lstStyle>
        <a:defPPr marL="0" marR="0" indent="0" algn="ctr" defTabSz="6428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15716" tIns="15716" rIns="15716" bIns="15716" numCol="1" spcCol="38100" rtlCol="0" anchor="ctr">
        <a:spAutoFit/>
      </a:bodyPr>
      <a:lstStyle>
        <a:defPPr marL="0" marR="0" indent="0" algn="ctr" defTabSz="18987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293</Words>
  <Application>Microsoft Office PowerPoint</Application>
  <PresentationFormat>사용자 지정</PresentationFormat>
  <Paragraphs>23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S-Core Dream 5 Medium</vt:lpstr>
      <vt:lpstr>Helvetica Neue</vt:lpstr>
      <vt:lpstr>S-Core Dream 7 ExtraBold</vt:lpstr>
      <vt:lpstr>Helvetica Neue Medium</vt:lpstr>
      <vt:lpstr>21_BasicWhite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우빈</cp:lastModifiedBy>
  <cp:revision>6</cp:revision>
  <dcterms:modified xsi:type="dcterms:W3CDTF">2021-12-19T03:10:59Z</dcterms:modified>
</cp:coreProperties>
</file>